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0" r:id="rId54"/>
    <p:sldId id="312" r:id="rId55"/>
    <p:sldId id="313" r:id="rId56"/>
    <p:sldId id="308" r:id="rId57"/>
    <p:sldId id="314" r:id="rId58"/>
    <p:sldId id="317" r:id="rId59"/>
    <p:sldId id="316" r:id="rId60"/>
    <p:sldId id="315" r:id="rId61"/>
    <p:sldId id="318" r:id="rId62"/>
    <p:sldId id="319" r:id="rId63"/>
    <p:sldId id="320" r:id="rId64"/>
    <p:sldId id="321" r:id="rId65"/>
    <p:sldId id="322" r:id="rId66"/>
    <p:sldId id="323" r:id="rId67"/>
    <p:sldId id="32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9D64-1AD0-57BB-311B-7DBBA97FD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EEC9B-1C10-A906-EEED-413319DFD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68438-04B7-CC2F-CD8B-F238210F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3998B-57B8-C16B-CF38-1E8DBFBB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047FC-CF8F-1BDB-31C7-BE65C921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650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8465-811E-BAA5-7413-21DDCBE0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73AF2-7BCE-443C-8895-7616A988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36BA3-CB1C-E7ED-9C55-55DB3133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D4F16-4525-6A7B-0D9A-CE977285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6CF0A-66E6-74E3-C0B3-8EAC9BDD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195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AD0AF-4AD6-248B-82F6-6DB50CA7D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5ED53-9FF0-7942-B149-EC67D510F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3CF07-7CFF-7E25-93C7-527A694E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A17EC-0E47-92FA-F690-8165828F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181B1-D720-7AAE-D707-0BD2F74F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503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4992-395E-7B4E-BB7C-FADAC3D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DB6A-F64D-727B-0711-67FA792B3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8086C-30A2-0961-D4F7-77FEDD23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DD620-83A3-654B-76DD-BDA8711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92366-635A-EEDD-AFF7-18AECE8F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5427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DFE0-E5B0-61F9-2627-70F2BEA0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51B5E-55F2-1186-761B-62A5CDA4B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56FA4-9CD3-7549-9E5A-5DB61FF94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E7A17-5834-D584-BEC6-7DAE00FC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C63C1-6619-FC7F-1455-AD8B2C6E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322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68AB-E29B-80A3-3C3C-BA8D8B83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EF7B-2789-733A-2740-EC5DA646E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DFD86-E725-5627-21C9-18C06990C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6EFA1-B13A-A2A3-E801-A80E2E79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43EEC-B40A-1336-293E-81E6E946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B78D8-75E1-1075-022D-F0E83763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043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F8BA-1B56-9B08-CEFC-2CACDDB5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8CA42-0E0A-9831-8EF6-C47FE5262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4F537-8510-781F-6969-D211CB0B5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A0BF9-DE4B-B2A3-AEC1-DFB7CD186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4F275-0A3D-4443-1A6E-4BE3C9F2E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5D8E7-393C-D892-963E-E09DC49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5EED53-27FD-2C61-E72E-4A556C91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9401C1-E386-73EC-EA17-EFAA67EA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66766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27BF-5ECE-CF12-730C-46C9BC63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2AE87-F040-7905-AA6C-8952BD8F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FAE9E-BBDF-F4FB-15E3-46ED2412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535E7-CADD-062C-6C24-82BE32F0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4171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2D5EAF-1F6B-983E-62D7-7F874675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BDA74-2882-3CD6-9FE1-A7E96D33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AA1CD-60FF-B995-3FF9-9018859E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132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51A8-8365-9044-4711-95EE9616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22351-79FA-5A8C-CF50-3F45EDC67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2CB0A-CAF6-275B-C414-B42E0F7E4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EABEC-2744-AE7B-1346-9CA7A51E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5CE77-5FDA-1864-E478-52258DBD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16C2D-44D4-BA15-31D8-574EECED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2299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56C2-FE0D-1A43-A2E9-C6AAC4EF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761CA-CEA4-933B-2F0A-8F75AEC9A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24673-08FC-484A-C51F-60AF20226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87E65-364C-A5DA-ABE6-8DBD34C9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A4893-2FCE-D3C3-0E02-BAAC6924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3D121-DDDF-E3CB-A292-89AA8B7A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7326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9979F-FC80-57D0-DBDB-34FE62BA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1798-5CF2-50C5-00BC-82AC399E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E6CC7-B51D-B46B-C07C-C797B367A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75E167-8233-4462-8299-5C041399B833}" type="datetimeFigureOut">
              <a:rPr lang="en-ZA" smtClean="0"/>
              <a:t>2025/01/28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ECA36-D3F7-E121-9CC2-983697400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55293-C631-280F-E3B3-A2D5EACD0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E90B02-BBB9-4D4E-912C-7F8B263C574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906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7144D-F96C-2E26-FE16-04D304938F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7152B-46FC-E114-4130-97BDDE167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81954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1FD7-1A26-719B-DB73-88D4F241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3416"/>
          </a:xfrm>
        </p:spPr>
        <p:txBody>
          <a:bodyPr>
            <a:normAutofit fontScale="90000"/>
          </a:bodyPr>
          <a:lstStyle/>
          <a:p>
            <a:r>
              <a:rPr lang="en-ZA" dirty="0"/>
              <a:t>Timesheets Now Based on Redtop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BE15C-70B3-44B9-4EC8-418B2A3B8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5082"/>
            <a:ext cx="10515600" cy="5181881"/>
          </a:xfrm>
        </p:spPr>
        <p:txBody>
          <a:bodyPr/>
          <a:lstStyle/>
          <a:p>
            <a:r>
              <a:rPr lang="en-ZA" dirty="0"/>
              <a:t>Some Initial Checks (of 47 only 28 are trackable)  </a:t>
            </a:r>
          </a:p>
          <a:p>
            <a:r>
              <a:rPr lang="en-ZA" dirty="0"/>
              <a:t>( We need to list these, Overleaf 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D286A-C553-95FD-21D0-C91DB72E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76" y="2107096"/>
            <a:ext cx="9623801" cy="41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4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1501-64C2-0AD6-E280-94AAFB3F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87910"/>
          </a:xfrm>
        </p:spPr>
        <p:txBody>
          <a:bodyPr>
            <a:noAutofit/>
          </a:bodyPr>
          <a:lstStyle/>
          <a:p>
            <a:r>
              <a:rPr lang="en-ZA" sz="2800" dirty="0"/>
              <a:t>Retrieving the TS for the Identifiable Vehicles (Redtop and TS 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5268D5-CAD1-91D6-D68E-CDD4CEAE6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417" y="1127815"/>
            <a:ext cx="5999922" cy="4940300"/>
          </a:xfrm>
        </p:spPr>
      </p:pic>
    </p:spTree>
    <p:extLst>
      <p:ext uri="{BB962C8B-B14F-4D97-AF65-F5344CB8AC3E}">
        <p14:creationId xmlns:p14="http://schemas.microsoft.com/office/powerpoint/2010/main" val="217625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44D1-DD6A-B003-425D-3AFEEE6F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2734"/>
          </a:xfrm>
        </p:spPr>
        <p:txBody>
          <a:bodyPr>
            <a:noAutofit/>
          </a:bodyPr>
          <a:lstStyle/>
          <a:p>
            <a:r>
              <a:rPr lang="en-ZA" sz="2800" dirty="0"/>
              <a:t>Table of the 28 Timesheets that we can find in the overlap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19DC08-D7AB-C3D2-817C-1F6FD39B2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02301"/>
            <a:ext cx="10405483" cy="5390573"/>
          </a:xfrm>
        </p:spPr>
      </p:pic>
    </p:spTree>
    <p:extLst>
      <p:ext uri="{BB962C8B-B14F-4D97-AF65-F5344CB8AC3E}">
        <p14:creationId xmlns:p14="http://schemas.microsoft.com/office/powerpoint/2010/main" val="82014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BEC58-792A-67F9-CF54-243C416F2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451"/>
          </a:xfrm>
        </p:spPr>
        <p:txBody>
          <a:bodyPr>
            <a:normAutofit/>
          </a:bodyPr>
          <a:lstStyle/>
          <a:p>
            <a:r>
              <a:rPr lang="en-ZA" sz="2400" dirty="0"/>
              <a:t>We now do the opposite , Make a table of other Invoices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DCD43-2B21-5ED3-F66C-2ED675D52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799" y="1492503"/>
            <a:ext cx="5201376" cy="4073410"/>
          </a:xfrm>
        </p:spPr>
      </p:pic>
    </p:spTree>
    <p:extLst>
      <p:ext uri="{BB962C8B-B14F-4D97-AF65-F5344CB8AC3E}">
        <p14:creationId xmlns:p14="http://schemas.microsoft.com/office/powerpoint/2010/main" val="295341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5A51-C548-6568-4BD2-2C791153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5840"/>
          </a:xfrm>
        </p:spPr>
        <p:txBody>
          <a:bodyPr>
            <a:normAutofit/>
          </a:bodyPr>
          <a:lstStyle/>
          <a:p>
            <a:r>
              <a:rPr lang="en-ZA" sz="2000" dirty="0"/>
              <a:t>The Actual Unidentifiable Invoices (Code)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10AB0D-3137-A31D-105A-BDD6FCEBC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253" y="1102659"/>
            <a:ext cx="8436712" cy="4679576"/>
          </a:xfrm>
        </p:spPr>
      </p:pic>
    </p:spTree>
    <p:extLst>
      <p:ext uri="{BB962C8B-B14F-4D97-AF65-F5344CB8AC3E}">
        <p14:creationId xmlns:p14="http://schemas.microsoft.com/office/powerpoint/2010/main" val="226953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6037-1E70-0AEB-F96B-B1632488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4804"/>
          </a:xfrm>
        </p:spPr>
        <p:txBody>
          <a:bodyPr>
            <a:normAutofit fontScale="90000"/>
          </a:bodyPr>
          <a:lstStyle/>
          <a:p>
            <a:r>
              <a:rPr lang="en-ZA" dirty="0"/>
              <a:t>The Table Of Unidentified invoices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CA493-181A-8B1F-DA44-0441D0D1B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973" y="1538755"/>
            <a:ext cx="8125890" cy="4351338"/>
          </a:xfrm>
        </p:spPr>
      </p:pic>
    </p:spTree>
    <p:extLst>
      <p:ext uri="{BB962C8B-B14F-4D97-AF65-F5344CB8AC3E}">
        <p14:creationId xmlns:p14="http://schemas.microsoft.com/office/powerpoint/2010/main" val="1851797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CE88-DB98-341B-F5AF-D7DC4D2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169"/>
          </a:xfrm>
        </p:spPr>
        <p:txBody>
          <a:bodyPr>
            <a:normAutofit/>
          </a:bodyPr>
          <a:lstStyle/>
          <a:p>
            <a:r>
              <a:rPr lang="en-ZA" sz="2400" dirty="0"/>
              <a:t>We now do the same thing for Timesheet days – </a:t>
            </a:r>
            <a:r>
              <a:rPr lang="en-ZA" sz="2400" dirty="0" err="1"/>
              <a:t>Identied</a:t>
            </a:r>
            <a:r>
              <a:rPr lang="en-ZA" sz="2400" dirty="0"/>
              <a:t> days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33B927-C72F-33EE-8D17-66E868A7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95" y="1079498"/>
            <a:ext cx="7840169" cy="3701223"/>
          </a:xfrm>
        </p:spPr>
      </p:pic>
    </p:spTree>
    <p:extLst>
      <p:ext uri="{BB962C8B-B14F-4D97-AF65-F5344CB8AC3E}">
        <p14:creationId xmlns:p14="http://schemas.microsoft.com/office/powerpoint/2010/main" val="3936787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B519-9236-3F28-A97B-C34B4E12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1699"/>
          </a:xfrm>
        </p:spPr>
        <p:txBody>
          <a:bodyPr>
            <a:noAutofit/>
          </a:bodyPr>
          <a:lstStyle/>
          <a:p>
            <a:r>
              <a:rPr lang="en-ZA" sz="2800" dirty="0"/>
              <a:t>Timesheet has many lines so see each day of the invoice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B046E-8BCD-5FB9-0911-E9EC9B114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20" y="1183868"/>
            <a:ext cx="10657959" cy="5438215"/>
          </a:xfrm>
        </p:spPr>
      </p:pic>
    </p:spTree>
    <p:extLst>
      <p:ext uri="{BB962C8B-B14F-4D97-AF65-F5344CB8AC3E}">
        <p14:creationId xmlns:p14="http://schemas.microsoft.com/office/powerpoint/2010/main" val="1269131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E572-38DC-9D89-83E5-F3CBAA011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3769"/>
          </a:xfrm>
        </p:spPr>
        <p:txBody>
          <a:bodyPr>
            <a:normAutofit fontScale="90000"/>
          </a:bodyPr>
          <a:lstStyle/>
          <a:p>
            <a:r>
              <a:rPr lang="en-ZA" sz="2400" dirty="0"/>
              <a:t>For The Sake of Reconciling we join these  2 tables – for the identifiable Redtop</a:t>
            </a:r>
            <a:br>
              <a:rPr lang="en-ZA" sz="2400" dirty="0"/>
            </a:br>
            <a:r>
              <a:rPr lang="en-ZA" sz="2400" dirty="0"/>
              <a:t>we check to see if the join makes sense ..we get 682 lines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09436-B969-3165-1E2A-8AC6910E8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77" y="1473382"/>
            <a:ext cx="8938223" cy="3911236"/>
          </a:xfrm>
        </p:spPr>
      </p:pic>
    </p:spTree>
    <p:extLst>
      <p:ext uri="{BB962C8B-B14F-4D97-AF65-F5344CB8AC3E}">
        <p14:creationId xmlns:p14="http://schemas.microsoft.com/office/powerpoint/2010/main" val="296611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AA2A-F93E-40EC-D578-867A0EB4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Autofit/>
          </a:bodyPr>
          <a:lstStyle/>
          <a:p>
            <a:r>
              <a:rPr lang="en-ZA" sz="2400" dirty="0"/>
              <a:t>Sample of the Joined Table –Ts with </a:t>
            </a:r>
            <a:r>
              <a:rPr lang="en-ZA" sz="2400" dirty="0" err="1"/>
              <a:t>Ts_Days</a:t>
            </a:r>
            <a:r>
              <a:rPr lang="en-ZA" sz="2400" dirty="0"/>
              <a:t> – see TS repeated every day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338B27-48B6-5C62-A23B-EDB91706F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662" y="1036730"/>
            <a:ext cx="9935242" cy="5065895"/>
          </a:xfrm>
        </p:spPr>
      </p:pic>
    </p:spTree>
    <p:extLst>
      <p:ext uri="{BB962C8B-B14F-4D97-AF65-F5344CB8AC3E}">
        <p14:creationId xmlns:p14="http://schemas.microsoft.com/office/powerpoint/2010/main" val="113416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AF655-99A9-64DE-CD59-A54927A0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46C45-6424-2DA2-D889-FCCD1AB27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21" y="509148"/>
            <a:ext cx="3727406" cy="57619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D5063-17B6-1EAD-5054-EE6237C96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088" y="1027906"/>
            <a:ext cx="3106274" cy="28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5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D2A5-2500-B931-BD24-1C873CB0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205"/>
          </a:xfrm>
        </p:spPr>
        <p:txBody>
          <a:bodyPr/>
          <a:lstStyle/>
          <a:p>
            <a:r>
              <a:rPr lang="en-ZA" dirty="0"/>
              <a:t>Query to Compare Hours on Ts Versus Days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243B90-439E-8C0F-249D-CE949C59D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756" y="1728089"/>
            <a:ext cx="9402487" cy="3572374"/>
          </a:xfrm>
        </p:spPr>
      </p:pic>
    </p:spTree>
    <p:extLst>
      <p:ext uri="{BB962C8B-B14F-4D97-AF65-F5344CB8AC3E}">
        <p14:creationId xmlns:p14="http://schemas.microsoft.com/office/powerpoint/2010/main" val="219167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F394-9A65-779A-AD3E-B65C0C46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916"/>
            <a:ext cx="10515600" cy="445121"/>
          </a:xfrm>
        </p:spPr>
        <p:txBody>
          <a:bodyPr>
            <a:normAutofit fontScale="90000"/>
          </a:bodyPr>
          <a:lstStyle/>
          <a:p>
            <a:r>
              <a:rPr lang="en-ZA" sz="3200" dirty="0"/>
              <a:t>Table of Results for the Comparing Days to 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F87C69-34FC-0AD3-9D9C-F8BEC91A5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625" y="901721"/>
            <a:ext cx="10434870" cy="3401339"/>
          </a:xfrm>
        </p:spPr>
      </p:pic>
    </p:spTree>
    <p:extLst>
      <p:ext uri="{BB962C8B-B14F-4D97-AF65-F5344CB8AC3E}">
        <p14:creationId xmlns:p14="http://schemas.microsoft.com/office/powerpoint/2010/main" val="90009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EA5E-CECC-9FAD-9D63-B0077426D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91" y="156404"/>
            <a:ext cx="10515600" cy="201404"/>
          </a:xfrm>
        </p:spPr>
        <p:txBody>
          <a:bodyPr>
            <a:normAutofit fontScale="90000"/>
          </a:bodyPr>
          <a:lstStyle/>
          <a:p>
            <a:r>
              <a:rPr lang="en-ZA" sz="2400" dirty="0"/>
              <a:t>Compute the Unreconciled Invoices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A42F5-63E8-6013-B979-43BD551D2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048" y="634468"/>
            <a:ext cx="6315956" cy="21815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86BB2-F5BB-103C-41A1-6D934865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2" y="3201781"/>
            <a:ext cx="10626797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0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BD6E-F470-2860-A547-E0A2D986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708"/>
            <a:ext cx="10515600" cy="683746"/>
          </a:xfrm>
        </p:spPr>
        <p:txBody>
          <a:bodyPr>
            <a:normAutofit/>
          </a:bodyPr>
          <a:lstStyle/>
          <a:p>
            <a:r>
              <a:rPr lang="en-ZA" sz="2400" dirty="0"/>
              <a:t>Now Get the Reconciled Invoices where differences are </a:t>
            </a:r>
            <a:r>
              <a:rPr lang="en-ZA" sz="2400" dirty="0" err="1"/>
              <a:t>zxero</a:t>
            </a:r>
            <a:r>
              <a:rPr lang="en-ZA" sz="24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B81B5A-2F8B-08F3-4CCC-077622731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028" y="790454"/>
            <a:ext cx="7057685" cy="12955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F8E22B-FE12-1996-5FF5-434A35561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47262"/>
            <a:ext cx="10949609" cy="39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40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EA78-BDB4-AF8D-D2BC-BD8B5EB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Query for Hours in Redtop For R8 Month 7  All Timesheets </a:t>
            </a:r>
            <a:endParaRPr lang="en-ZA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5EEBB-260E-1DD0-444C-4999ACA02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374" y="1643352"/>
            <a:ext cx="6759526" cy="3956259"/>
          </a:xfrm>
        </p:spPr>
      </p:pic>
    </p:spTree>
    <p:extLst>
      <p:ext uri="{BB962C8B-B14F-4D97-AF65-F5344CB8AC3E}">
        <p14:creationId xmlns:p14="http://schemas.microsoft.com/office/powerpoint/2010/main" val="2103884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0BE87-286D-B934-C9C5-92DD2E167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349" y="639761"/>
            <a:ext cx="10796451" cy="5853113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50A2BA7-4C75-B168-4B3A-FB578E52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503" y="158139"/>
            <a:ext cx="10515600" cy="413974"/>
          </a:xfrm>
        </p:spPr>
        <p:txBody>
          <a:bodyPr>
            <a:normAutofit fontScale="90000"/>
          </a:bodyPr>
          <a:lstStyle/>
          <a:p>
            <a:r>
              <a:rPr lang="en-GB" dirty="0"/>
              <a:t>This was the Hours For R8 I </a:t>
            </a:r>
            <a:r>
              <a:rPr lang="en-GB" dirty="0" err="1"/>
              <a:t>RedTop</a:t>
            </a:r>
            <a:r>
              <a:rPr lang="en-GB" dirty="0"/>
              <a:t>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8510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C253-6C6E-7C57-2CC9-035CBF94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391"/>
            <a:ext cx="10515600" cy="418646"/>
          </a:xfrm>
        </p:spPr>
        <p:txBody>
          <a:bodyPr>
            <a:normAutofit/>
          </a:bodyPr>
          <a:lstStyle/>
          <a:p>
            <a:r>
              <a:rPr lang="en-GB" sz="1400" dirty="0"/>
              <a:t>There are 3 Timesheets Associated with R8 in July (759,760,928) ,see next 3 pages </a:t>
            </a:r>
            <a:endParaRPr lang="en-ZA" sz="1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D42F7C-30FC-0F72-A4FF-9F3E9570E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84" y="772196"/>
            <a:ext cx="1874682" cy="73158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848536-4C82-21AF-B72B-84ED3BD3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681" y="535955"/>
            <a:ext cx="4366638" cy="1204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98981F-5884-41E6-69A3-1F3334F0C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84" y="1831178"/>
            <a:ext cx="9388654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6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059E-45D9-D048-F427-C0D7C601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816"/>
            <a:ext cx="10515600" cy="514441"/>
          </a:xfrm>
        </p:spPr>
        <p:txBody>
          <a:bodyPr>
            <a:noAutofit/>
          </a:bodyPr>
          <a:lstStyle/>
          <a:p>
            <a:r>
              <a:rPr lang="en-GB" sz="2000" dirty="0"/>
              <a:t>On Looking Closely ..Day By Day between the Total </a:t>
            </a:r>
            <a:r>
              <a:rPr lang="en-GB" sz="2000" dirty="0" err="1"/>
              <a:t>RedTop</a:t>
            </a:r>
            <a:r>
              <a:rPr lang="en-GB" sz="2000" dirty="0"/>
              <a:t> and the Timesheet Days for R8 , looking at each contract , on most days 928 comes very close , also the days line up More Exactly Except for 0 Readings </a:t>
            </a:r>
            <a:br>
              <a:rPr lang="en-GB" sz="2000" dirty="0"/>
            </a:br>
            <a:r>
              <a:rPr lang="en-GB" sz="2000" dirty="0"/>
              <a:t>An error </a:t>
            </a:r>
            <a:r>
              <a:rPr lang="en-GB" sz="2000" dirty="0" err="1"/>
              <a:t>anylaysis</a:t>
            </a:r>
            <a:r>
              <a:rPr lang="en-GB" sz="2000" dirty="0"/>
              <a:t> need to be done using a join </a:t>
            </a:r>
            <a:br>
              <a:rPr lang="en-GB" sz="2000" dirty="0"/>
            </a:br>
            <a:r>
              <a:rPr lang="en-GB" sz="2000" dirty="0"/>
              <a:t>928 alone is shown below.. </a:t>
            </a:r>
            <a:r>
              <a:rPr lang="en-GB" sz="2000"/>
              <a:t>Lets jus </a:t>
            </a:r>
            <a:endParaRPr lang="en-ZA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9A1200-5784-D2D3-E286-C017A88DE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891" y="1820727"/>
            <a:ext cx="9441961" cy="4870677"/>
          </a:xfrm>
        </p:spPr>
      </p:pic>
    </p:spTree>
    <p:extLst>
      <p:ext uri="{BB962C8B-B14F-4D97-AF65-F5344CB8AC3E}">
        <p14:creationId xmlns:p14="http://schemas.microsoft.com/office/powerpoint/2010/main" val="55269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0ED64-43F5-EB67-6C5D-5BA03891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Redtop To Match Dashboard with Quartz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1CC59228-FD24-8387-3374-FF2A3001E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88" y="838200"/>
            <a:ext cx="1165542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6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8CB8-6C4C-5B03-9FFB-0907F5FDA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665"/>
          </a:xfrm>
        </p:spPr>
        <p:txBody>
          <a:bodyPr/>
          <a:lstStyle/>
          <a:p>
            <a:r>
              <a:rPr lang="en-ZA" dirty="0"/>
              <a:t>Strange Event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D5AF0-18C9-B146-868A-04BF63DF7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10" y="2501778"/>
            <a:ext cx="4826544" cy="28483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D53C8D-636C-3203-70AE-9D5151747953}"/>
              </a:ext>
            </a:extLst>
          </p:cNvPr>
          <p:cNvSpPr txBox="1"/>
          <p:nvPr/>
        </p:nvSpPr>
        <p:spPr>
          <a:xfrm>
            <a:off x="1323833" y="1719618"/>
            <a:ext cx="203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Prior to 20/1/2025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37CAA-FFAD-F8A9-EE19-F31A89D7EECA}"/>
              </a:ext>
            </a:extLst>
          </p:cNvPr>
          <p:cNvSpPr txBox="1"/>
          <p:nvPr/>
        </p:nvSpPr>
        <p:spPr>
          <a:xfrm>
            <a:off x="4546871" y="1619959"/>
            <a:ext cx="643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On 20/1/2025- See Extra –Articulated Dump Truck- Super Truck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978F8A-CD06-57DF-09E2-CFE170619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19" y="2302461"/>
            <a:ext cx="676369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6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E9F4C6-98BA-26A6-A76F-3B5649AF3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17410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09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A0E1-DEAB-A140-9942-749E8FB0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Investigate_por_</a:t>
            </a:r>
            <a:r>
              <a:rPr lang="en-ZA" err="1"/>
              <a:t>Master</a:t>
            </a:r>
            <a:r>
              <a:rPr lang="en-ZA"/>
              <a:t>_Detail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1B337-DDD3-5614-5F55-E87F2FCB1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6413"/>
            <a:ext cx="4944165" cy="32294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78F8C-B8AB-38E2-73BB-7305E3CB5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28" y="2150594"/>
            <a:ext cx="3999271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5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AB80-DA87-3D69-8441-7750268AD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315912"/>
          </a:xfrm>
        </p:spPr>
        <p:txBody>
          <a:bodyPr>
            <a:noAutofit/>
          </a:bodyPr>
          <a:lstStyle/>
          <a:p>
            <a:r>
              <a:rPr lang="en-ZA" sz="2000" dirty="0"/>
              <a:t>Latest DB – Having Session Update Timeouts- 5:10pm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A5BEAE-7F22-82CB-CF9E-A58411CA1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674" y="902260"/>
            <a:ext cx="10743126" cy="5292352"/>
          </a:xfr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3607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3202-B397-E197-8504-3E6A0356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ZA" dirty="0"/>
              <a:t>P2: Purchase Order Recons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D7D01-5812-9B73-2048-E16FC9D2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729" y="1135342"/>
            <a:ext cx="10420365" cy="4915833"/>
          </a:xfrm>
        </p:spPr>
      </p:pic>
    </p:spTree>
    <p:extLst>
      <p:ext uri="{BB962C8B-B14F-4D97-AF65-F5344CB8AC3E}">
        <p14:creationId xmlns:p14="http://schemas.microsoft.com/office/powerpoint/2010/main" val="2741730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3929-04FB-F53A-E6FB-29F7DDAD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350"/>
            <a:ext cx="10515600" cy="567204"/>
          </a:xfrm>
        </p:spPr>
        <p:txBody>
          <a:bodyPr>
            <a:normAutofit/>
          </a:bodyPr>
          <a:lstStyle/>
          <a:p>
            <a:r>
              <a:rPr lang="en-ZA" sz="2400" dirty="0"/>
              <a:t>P3: Purchase Order Recons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9B3D60-2842-9525-479A-A39889369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84729"/>
            <a:ext cx="10515600" cy="4683161"/>
          </a:xfrm>
        </p:spPr>
      </p:pic>
    </p:spTree>
    <p:extLst>
      <p:ext uri="{BB962C8B-B14F-4D97-AF65-F5344CB8AC3E}">
        <p14:creationId xmlns:p14="http://schemas.microsoft.com/office/powerpoint/2010/main" val="2214264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A76C-7DA3-53A4-7CF7-6000B95E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5840"/>
          </a:xfrm>
        </p:spPr>
        <p:txBody>
          <a:bodyPr>
            <a:normAutofit fontScale="90000"/>
          </a:bodyPr>
          <a:lstStyle/>
          <a:p>
            <a:r>
              <a:rPr lang="en-ZA" sz="2800" dirty="0"/>
              <a:t>P4: Multiple Line Orders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82C27B-E53B-D03C-D9A3-F7ED280EA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625" y="1253331"/>
            <a:ext cx="8510138" cy="4351338"/>
          </a:xfrm>
        </p:spPr>
      </p:pic>
    </p:spTree>
    <p:extLst>
      <p:ext uri="{BB962C8B-B14F-4D97-AF65-F5344CB8AC3E}">
        <p14:creationId xmlns:p14="http://schemas.microsoft.com/office/powerpoint/2010/main" val="2852209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DB53-A4BA-0B36-3325-B5E98085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P5- Joining Multiple Line Orders , Ambiguity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CE65A-B81B-A26F-7678-1E6B42B4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B70A3-0725-189D-E402-50272E5B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006"/>
            <a:ext cx="12192000" cy="31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26E5-D066-B3DD-5875-9E344B20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ZA" dirty="0"/>
              <a:t>Vehicle- Non Overlapping – TS-Telematics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2B11C6-318B-F23C-9299-A8D8B10EC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389" y="1526686"/>
            <a:ext cx="9013266" cy="4351338"/>
          </a:xfr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6860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3CAB-DD6D-8546-5843-D61BA50C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4444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Timesheet_Vehicles_Match_Vs_NonMatch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74341C-0F81-26F3-FCA4-C7F92A8CE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106" y="1465140"/>
            <a:ext cx="8020112" cy="4351338"/>
          </a:xfrm>
        </p:spPr>
      </p:pic>
    </p:spTree>
    <p:extLst>
      <p:ext uri="{BB962C8B-B14F-4D97-AF65-F5344CB8AC3E}">
        <p14:creationId xmlns:p14="http://schemas.microsoft.com/office/powerpoint/2010/main" val="3926852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CBDF-F057-A978-BF02-46999E47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6329"/>
          </a:xfrm>
        </p:spPr>
        <p:txBody>
          <a:bodyPr/>
          <a:lstStyle/>
          <a:p>
            <a:r>
              <a:rPr lang="en-ZA" dirty="0"/>
              <a:t>P1- </a:t>
            </a:r>
            <a:r>
              <a:rPr lang="en-GB" dirty="0" err="1"/>
              <a:t>REDTOP_Hours_Vs_Days_Recon</a:t>
            </a:r>
            <a:r>
              <a:rPr lang="en-ZA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0A719-3E55-2CC2-836C-A0252BEFA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496" y="1403594"/>
            <a:ext cx="8975516" cy="4351338"/>
          </a:xfr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1096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0D1A-6168-28AB-DF41-3C01C223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P2- </a:t>
            </a:r>
            <a:r>
              <a:rPr lang="en-GB" dirty="0" err="1"/>
              <a:t>REDTOP_Hours_Vs_Days_Recon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D0E6B0-7A8E-8412-9DC4-4C088907A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534266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742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95AE-5CD7-5C43-DC5A-9B8114C3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90603-3D04-6190-8A0C-4BD18794C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9" y="586969"/>
            <a:ext cx="4608599" cy="57099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E4568-A9E4-0AE1-F264-BC768F27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31" y="895130"/>
            <a:ext cx="3765123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8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B673-D732-2422-E467-7F9C11BA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537"/>
          </a:xfrm>
        </p:spPr>
        <p:txBody>
          <a:bodyPr/>
          <a:lstStyle/>
          <a:p>
            <a:r>
              <a:rPr lang="en-ZA" dirty="0"/>
              <a:t>P1-</a:t>
            </a:r>
            <a:r>
              <a:rPr lang="en-GB" dirty="0" err="1"/>
              <a:t>Quartz_Hours_Vs_Days_Recon</a:t>
            </a:r>
            <a:r>
              <a:rPr lang="en-ZA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1C4FD-5AE1-2CF2-253D-27940E3D7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547" y="1825625"/>
            <a:ext cx="8782906" cy="4351338"/>
          </a:xfrm>
        </p:spPr>
      </p:pic>
    </p:spTree>
    <p:extLst>
      <p:ext uri="{BB962C8B-B14F-4D97-AF65-F5344CB8AC3E}">
        <p14:creationId xmlns:p14="http://schemas.microsoft.com/office/powerpoint/2010/main" val="2880337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B1E20-33B9-4295-112B-5D929A9EC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80" y="1825625"/>
            <a:ext cx="9669639" cy="4351338"/>
          </a:xfrm>
          <a:ln w="19050"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04984E-B9E0-1C30-511A-CF4B3A02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P2-</a:t>
            </a:r>
            <a:r>
              <a:rPr lang="en-GB" dirty="0" err="1"/>
              <a:t>Quartz_Hours_Vs_Days_Recon</a:t>
            </a:r>
            <a:r>
              <a:rPr lang="en-ZA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42B739-2938-C256-900A-2138C9094138}"/>
              </a:ext>
            </a:extLst>
          </p:cNvPr>
          <p:cNvSpPr/>
          <p:nvPr/>
        </p:nvSpPr>
        <p:spPr>
          <a:xfrm>
            <a:off x="3205655" y="49398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8934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0DFD-90BB-3CC3-A87F-2C79811A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Tables Provided at a point in time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A742D-E3B5-206F-99BC-8A145E4B8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838" y="833717"/>
            <a:ext cx="3134162" cy="1352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CEFC29-5BB3-9367-B151-CBF259DB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925" y="2276732"/>
            <a:ext cx="2010056" cy="31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82C902-7FC0-293F-A7A0-37CF3F2D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662" y="2778756"/>
            <a:ext cx="2200582" cy="314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D5F54B-834D-7ECF-8C70-8C083729D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684" y="3420337"/>
            <a:ext cx="1971950" cy="6573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F742AB-A73E-8262-9F47-780317700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162" y="0"/>
            <a:ext cx="3680395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A74937-D531-FA63-A9C4-D042A81DA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781" y="26591"/>
            <a:ext cx="4445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1CCA22-6292-B8B4-C761-18F2EE3C64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957" y="150671"/>
            <a:ext cx="3902085" cy="6858000"/>
          </a:xfrm>
          <a:prstGeom prst="rect">
            <a:avLst/>
          </a:prstGeo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E78BCC78-FC69-F592-2170-28E4CC04C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334639" y="101063"/>
            <a:ext cx="3204536" cy="6391812"/>
          </a:xfrm>
        </p:spPr>
      </p:pic>
    </p:spTree>
    <p:extLst>
      <p:ext uri="{BB962C8B-B14F-4D97-AF65-F5344CB8AC3E}">
        <p14:creationId xmlns:p14="http://schemas.microsoft.com/office/powerpoint/2010/main" val="178416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4368-1C48-7A8D-6257-EDC1C0C1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Snowflake Warnings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A78EF9-526F-013E-3508-19620CC69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733" y="2302933"/>
            <a:ext cx="10515600" cy="3826934"/>
          </a:xfrm>
        </p:spPr>
      </p:pic>
    </p:spTree>
    <p:extLst>
      <p:ext uri="{BB962C8B-B14F-4D97-AF65-F5344CB8AC3E}">
        <p14:creationId xmlns:p14="http://schemas.microsoft.com/office/powerpoint/2010/main" val="4271422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0A2D-FA5D-D041-2C9E-165DAE9C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053"/>
          </a:xfrm>
        </p:spPr>
        <p:txBody>
          <a:bodyPr>
            <a:normAutofit/>
          </a:bodyPr>
          <a:lstStyle/>
          <a:p>
            <a:r>
              <a:rPr lang="en-ZA" sz="2400" dirty="0"/>
              <a:t>https://docs.snowflake.com/en/release-notes/bcr-bundles/2024_08/bcr-1801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3338EE-8F91-B513-4869-B33E33395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36" y="1848203"/>
            <a:ext cx="543917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3CB3F-BCF6-24CF-4EBF-79C1DE21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22" y="1848203"/>
            <a:ext cx="70974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5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CD5CF-EF94-6ACB-DDF5-7C70B1E6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52AB-533F-50A8-AD3B-DB6067725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dirty="0"/>
              <a:t>WW79180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A0252-CD58-DDFA-D25C-03347114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70969"/>
            <a:ext cx="7678222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76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EC22-F297-2DE0-CF9C-5256F853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511" y="2845858"/>
            <a:ext cx="5675489" cy="583142"/>
          </a:xfrm>
        </p:spPr>
        <p:txBody>
          <a:bodyPr>
            <a:normAutofit fontScale="90000"/>
          </a:bodyPr>
          <a:lstStyle/>
          <a:p>
            <a:r>
              <a:rPr lang="en-ZA" dirty="0"/>
              <a:t>Images of Dashboards </a:t>
            </a:r>
          </a:p>
        </p:txBody>
      </p:sp>
    </p:spTree>
    <p:extLst>
      <p:ext uri="{BB962C8B-B14F-4D97-AF65-F5344CB8AC3E}">
        <p14:creationId xmlns:p14="http://schemas.microsoft.com/office/powerpoint/2010/main" val="2468456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B8A3-64A1-4B80-E31D-21DB9EEA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78859"/>
            <a:ext cx="10515600" cy="515408"/>
          </a:xfrm>
        </p:spPr>
        <p:txBody>
          <a:bodyPr>
            <a:normAutofit/>
          </a:bodyPr>
          <a:lstStyle/>
          <a:p>
            <a:r>
              <a:rPr lang="en-GB" sz="2000" dirty="0"/>
              <a:t>1.0 </a:t>
            </a:r>
            <a:r>
              <a:rPr lang="en-GB" sz="2000" dirty="0" err="1"/>
              <a:t>PurchaseOrder_Recons</a:t>
            </a:r>
            <a:r>
              <a:rPr lang="en-GB" sz="2000" dirty="0"/>
              <a:t> (From 1.0 Purchase Order Recons) – Page 1</a:t>
            </a:r>
            <a:endParaRPr lang="en-ZA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366E9-94A8-E9C4-8336-D27672C36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436" y="1091847"/>
            <a:ext cx="10673030" cy="5071886"/>
          </a:xfr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7424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6EFA-7AED-3C4F-5E5D-5A7CE6520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0253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1.0 </a:t>
            </a:r>
            <a:r>
              <a:rPr lang="en-GB" sz="2400" dirty="0" err="1"/>
              <a:t>PurchaseOrder_Recons</a:t>
            </a:r>
            <a:r>
              <a:rPr lang="en-GB" sz="2400" dirty="0"/>
              <a:t> (From 1.0 Purchase Order Recons) – Page 2 –single Order Analysis continued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4C2C7-01C9-2E26-758C-4AADD80FC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961"/>
            <a:ext cx="10515600" cy="4083665"/>
          </a:xfrm>
        </p:spPr>
      </p:pic>
    </p:spTree>
    <p:extLst>
      <p:ext uri="{BB962C8B-B14F-4D97-AF65-F5344CB8AC3E}">
        <p14:creationId xmlns:p14="http://schemas.microsoft.com/office/powerpoint/2010/main" val="456612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BCF5-0225-D69A-E203-267DE21A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5652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1.0 </a:t>
            </a:r>
            <a:r>
              <a:rPr lang="en-GB" sz="2400" dirty="0" err="1"/>
              <a:t>PurchaseOrder_Recons</a:t>
            </a:r>
            <a:r>
              <a:rPr lang="en-GB" sz="2400" dirty="0"/>
              <a:t> (From 1.0 Purchase Order Recons) – Page 3 –single Order Analysis continued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11144-A91A-C5B1-73A9-1F0DD845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912" y="1386010"/>
            <a:ext cx="8554635" cy="4351338"/>
          </a:xfrm>
        </p:spPr>
      </p:pic>
    </p:spTree>
    <p:extLst>
      <p:ext uri="{BB962C8B-B14F-4D97-AF65-F5344CB8AC3E}">
        <p14:creationId xmlns:p14="http://schemas.microsoft.com/office/powerpoint/2010/main" val="301601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BB0A-72C6-5858-28B4-9BA81DA7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50D324-E8C3-E633-7733-6D6C2FC03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36" y="652144"/>
            <a:ext cx="9636824" cy="5664835"/>
          </a:xfrm>
        </p:spPr>
      </p:pic>
    </p:spTree>
    <p:extLst>
      <p:ext uri="{BB962C8B-B14F-4D97-AF65-F5344CB8AC3E}">
        <p14:creationId xmlns:p14="http://schemas.microsoft.com/office/powerpoint/2010/main" val="525584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4C10EB-C88A-40AC-21BC-BC22589D1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676" y="1403594"/>
            <a:ext cx="8597570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ED2D70-A04B-52FC-7DF5-41636C3C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800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1.0 </a:t>
            </a:r>
            <a:r>
              <a:rPr lang="en-GB" sz="2400" dirty="0" err="1"/>
              <a:t>PurchaseOrder_Recons</a:t>
            </a:r>
            <a:r>
              <a:rPr lang="en-GB" sz="2400" dirty="0"/>
              <a:t> (From 1.0 Purchase Order Recons) – Page 4 –Multiple Order Analysis continued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2193622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48A35E-B1B2-F2DB-29CB-FA6282A42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204" y="1447556"/>
            <a:ext cx="9543596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10AC83-3BE7-B968-1B0F-C75EF7AF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7400"/>
          </a:xfrm>
        </p:spPr>
        <p:txBody>
          <a:bodyPr>
            <a:normAutofit/>
          </a:bodyPr>
          <a:lstStyle/>
          <a:p>
            <a:r>
              <a:rPr lang="en-GB" sz="2400" dirty="0"/>
              <a:t>1.0 </a:t>
            </a:r>
            <a:r>
              <a:rPr lang="en-GB" sz="2400" dirty="0" err="1"/>
              <a:t>PurchaseOrder_Recons</a:t>
            </a:r>
            <a:r>
              <a:rPr lang="en-GB" sz="2400" dirty="0"/>
              <a:t> (From 1.0 Purchase Order Recons) – Page 5 –Multiple Order Vs Timesheet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1795485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7B41-6E36-D96E-66F9-317450F0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638"/>
            <a:ext cx="10515600" cy="315912"/>
          </a:xfrm>
        </p:spPr>
        <p:txBody>
          <a:bodyPr>
            <a:noAutofit/>
          </a:bodyPr>
          <a:lstStyle/>
          <a:p>
            <a:r>
              <a:rPr lang="en-ZA" sz="1400" dirty="0"/>
              <a:t>Tables and Graphs for : </a:t>
            </a:r>
            <a:r>
              <a:rPr lang="en-GB" sz="1400" dirty="0"/>
              <a:t>1.0 </a:t>
            </a:r>
            <a:r>
              <a:rPr lang="en-GB" sz="1400" dirty="0" err="1"/>
              <a:t>PurchaseOrder_Recons</a:t>
            </a:r>
            <a:r>
              <a:rPr lang="en-GB" sz="1400" dirty="0"/>
              <a:t> (From 1.0 Purchase Order Recons)</a:t>
            </a:r>
            <a:r>
              <a:rPr lang="en-ZA" sz="14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D6514-8862-17BD-5CDF-FAF2CF4FE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550"/>
            <a:ext cx="10515600" cy="6357450"/>
          </a:xfrm>
        </p:spPr>
        <p:txBody>
          <a:bodyPr>
            <a:normAutofit lnSpcReduction="10000"/>
          </a:bodyPr>
          <a:lstStyle/>
          <a:p>
            <a:r>
              <a:rPr lang="en-ZA" sz="1100" dirty="0"/>
              <a:t>See directory DRD  for following Charts  Code</a:t>
            </a:r>
          </a:p>
          <a:p>
            <a:r>
              <a:rPr lang="en-ZA" sz="1100" dirty="0"/>
              <a:t>1.0 </a:t>
            </a:r>
            <a:r>
              <a:rPr lang="en-ZA" sz="1100" dirty="0" err="1"/>
              <a:t>Row&amp;DstnctCntsForPOsOrderTable</a:t>
            </a:r>
            <a:endParaRPr lang="en-ZA" sz="1100" dirty="0"/>
          </a:p>
          <a:p>
            <a:r>
              <a:rPr lang="en-GB" sz="1100" dirty="0"/>
              <a:t>Title, This is the Single Order Analysis</a:t>
            </a:r>
            <a:endParaRPr lang="en-ZA" sz="1100" dirty="0"/>
          </a:p>
          <a:p>
            <a:r>
              <a:rPr lang="en-ZA" sz="1100" dirty="0"/>
              <a:t>2.0 </a:t>
            </a:r>
            <a:r>
              <a:rPr lang="en-ZA" sz="1100" dirty="0" err="1"/>
              <a:t>NoteOnSingleLinePOS</a:t>
            </a:r>
            <a:endParaRPr lang="en-ZA" sz="1100" dirty="0"/>
          </a:p>
          <a:p>
            <a:r>
              <a:rPr lang="en-GB" sz="1100" dirty="0"/>
              <a:t>3.0 </a:t>
            </a:r>
            <a:r>
              <a:rPr lang="en-GB" sz="1100" dirty="0" err="1"/>
              <a:t>Enriched_TS_w_Order_Details_Single_Line</a:t>
            </a:r>
            <a:endParaRPr lang="en-GB" sz="1100" dirty="0"/>
          </a:p>
          <a:p>
            <a:r>
              <a:rPr lang="en-GB" sz="1100" dirty="0"/>
              <a:t>4.0 Repairs to Single Line Table (Before Mappings)</a:t>
            </a:r>
          </a:p>
          <a:p>
            <a:r>
              <a:rPr lang="en-GB" sz="1100" dirty="0"/>
              <a:t>5.0 </a:t>
            </a:r>
            <a:r>
              <a:rPr lang="en-GB" sz="1100" dirty="0" err="1"/>
              <a:t>Stock_Code_Machine_Mapping_Cnts_Single_Line</a:t>
            </a:r>
            <a:endParaRPr lang="en-GB" sz="1100" dirty="0"/>
          </a:p>
          <a:p>
            <a:r>
              <a:rPr lang="en-GB" sz="1100" dirty="0"/>
              <a:t>6.0 </a:t>
            </a:r>
            <a:r>
              <a:rPr lang="en-GB" sz="1100" dirty="0" err="1"/>
              <a:t>Distinct_Machines_Single_Line_Orders</a:t>
            </a:r>
            <a:endParaRPr lang="en-GB" sz="1100" dirty="0"/>
          </a:p>
          <a:p>
            <a:r>
              <a:rPr lang="en-GB" sz="1100" dirty="0"/>
              <a:t>7.0 </a:t>
            </a:r>
            <a:r>
              <a:rPr lang="en-GB" sz="1100" dirty="0" err="1"/>
              <a:t>Distinct_SMStockCodes_Single_Line</a:t>
            </a:r>
            <a:endParaRPr lang="en-GB" sz="1100" dirty="0"/>
          </a:p>
          <a:p>
            <a:r>
              <a:rPr lang="en-GB" sz="1100" dirty="0"/>
              <a:t>8.0 </a:t>
            </a:r>
            <a:r>
              <a:rPr lang="en-GB" sz="1100" dirty="0" err="1"/>
              <a:t>Distinct_Machine_MStockCodes_Single_Line_Orders</a:t>
            </a:r>
            <a:endParaRPr lang="en-GB" sz="1100" dirty="0"/>
          </a:p>
          <a:p>
            <a:r>
              <a:rPr lang="en-GB" sz="1100" dirty="0"/>
              <a:t>9.0 </a:t>
            </a:r>
            <a:r>
              <a:rPr lang="en-GB" sz="1100" dirty="0" err="1"/>
              <a:t>Count_Stock_Codes_Per_Machine_SL_Orders</a:t>
            </a:r>
            <a:endParaRPr lang="en-GB" sz="1100" dirty="0"/>
          </a:p>
          <a:p>
            <a:r>
              <a:rPr lang="en-GB" sz="1100" dirty="0"/>
              <a:t>10.0 </a:t>
            </a:r>
            <a:r>
              <a:rPr lang="en-GB" sz="1100" dirty="0" err="1"/>
              <a:t>Count_Machines_Per_MStockCode_SL_Orders</a:t>
            </a:r>
            <a:endParaRPr lang="en-GB" sz="1100" dirty="0"/>
          </a:p>
          <a:p>
            <a:r>
              <a:rPr lang="en-ZA" sz="1100" dirty="0"/>
              <a:t>11.0 Distinct Machines Per </a:t>
            </a:r>
            <a:r>
              <a:rPr lang="en-ZA" sz="1100" dirty="0" err="1"/>
              <a:t>StockCode</a:t>
            </a:r>
            <a:endParaRPr lang="en-GB" sz="1100" dirty="0"/>
          </a:p>
          <a:p>
            <a:r>
              <a:rPr lang="en-GB" sz="1100" dirty="0"/>
              <a:t>12.0 Notes on Discrepancies Between Descriptions and Machines</a:t>
            </a:r>
          </a:p>
          <a:p>
            <a:r>
              <a:rPr lang="en-GB" sz="1100" dirty="0" err="1"/>
              <a:t>Title_Multiple</a:t>
            </a:r>
            <a:r>
              <a:rPr lang="en-GB" sz="1100" dirty="0"/>
              <a:t> Order Analysis</a:t>
            </a:r>
          </a:p>
          <a:p>
            <a:r>
              <a:rPr lang="en-GB" sz="1100" dirty="0"/>
              <a:t>13.0 Creation and Selection of Multiple Line Order Table</a:t>
            </a:r>
          </a:p>
          <a:p>
            <a:r>
              <a:rPr lang="en-GB" sz="1100" dirty="0"/>
              <a:t>14.0 Counting Lines Per Order - Multiple Line Orders</a:t>
            </a:r>
          </a:p>
          <a:p>
            <a:r>
              <a:rPr lang="en-GB" sz="1100" dirty="0"/>
              <a:t>15.0 Counts of Stock Codes - Multiple Line Orders</a:t>
            </a:r>
          </a:p>
          <a:p>
            <a:r>
              <a:rPr lang="en-GB" sz="1100" dirty="0"/>
              <a:t>16.0 Counts of Stock Codes In Multiple Line Orders Not In Single Line</a:t>
            </a:r>
          </a:p>
          <a:p>
            <a:r>
              <a:rPr lang="en-GB" sz="1200" dirty="0"/>
              <a:t>17.0 Counts of Stock Codes In Both Multi and Single Line Orders</a:t>
            </a:r>
          </a:p>
          <a:p>
            <a:r>
              <a:rPr lang="en-GB" sz="1200" dirty="0"/>
              <a:t>18.0 Notes For Multiple Line Orders</a:t>
            </a:r>
          </a:p>
          <a:p>
            <a:r>
              <a:rPr lang="en-GB" sz="1200" dirty="0"/>
              <a:t>19.0 Enriching Timesheets with Multiple Line Orders</a:t>
            </a:r>
          </a:p>
          <a:p>
            <a:r>
              <a:rPr lang="en-GB" sz="1200" dirty="0"/>
              <a:t>A1.1 Special Multiple Line Order Investigation</a:t>
            </a:r>
          </a:p>
          <a:p>
            <a:endParaRPr lang="en-GB" sz="1200" dirty="0"/>
          </a:p>
          <a:p>
            <a:endParaRPr lang="en-ZA" sz="1200" dirty="0"/>
          </a:p>
        </p:txBody>
      </p:sp>
    </p:spTree>
    <p:extLst>
      <p:ext uri="{BB962C8B-B14F-4D97-AF65-F5344CB8AC3E}">
        <p14:creationId xmlns:p14="http://schemas.microsoft.com/office/powerpoint/2010/main" val="3894548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9B49-0458-774C-C7A2-94094713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GB" dirty="0"/>
              <a:t>2.0 </a:t>
            </a:r>
            <a:r>
              <a:rPr lang="en-GB" dirty="0" err="1"/>
              <a:t>Timesheet_Vehicles_Match_Vs_NonMatch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C50E6-0508-0438-FD87-A37C935B1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875" y="1225550"/>
            <a:ext cx="8832250" cy="4951413"/>
          </a:xfrm>
        </p:spPr>
      </p:pic>
    </p:spTree>
    <p:extLst>
      <p:ext uri="{BB962C8B-B14F-4D97-AF65-F5344CB8AC3E}">
        <p14:creationId xmlns:p14="http://schemas.microsoft.com/office/powerpoint/2010/main" val="882176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A598-7F3D-87BF-560C-81F3578A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rmAutofit/>
          </a:bodyPr>
          <a:lstStyle/>
          <a:p>
            <a:r>
              <a:rPr lang="en-GB" sz="2400" dirty="0"/>
              <a:t>3.0 </a:t>
            </a:r>
            <a:r>
              <a:rPr lang="en-GB" sz="2400" dirty="0" err="1"/>
              <a:t>Analysis_of_IMEI_Vehicle_Mappings</a:t>
            </a:r>
            <a:r>
              <a:rPr lang="en-GB" sz="2400" dirty="0"/>
              <a:t> Part 1 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902DF6-CC1F-E914-721F-024E8FCA2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5511"/>
            <a:ext cx="10515600" cy="4588239"/>
          </a:xfrm>
        </p:spPr>
      </p:pic>
    </p:spTree>
    <p:extLst>
      <p:ext uri="{BB962C8B-B14F-4D97-AF65-F5344CB8AC3E}">
        <p14:creationId xmlns:p14="http://schemas.microsoft.com/office/powerpoint/2010/main" val="3303341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877EE-10EA-C0E1-B246-5CBCB972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3.0 </a:t>
            </a:r>
            <a:r>
              <a:rPr lang="en-GB" sz="2400" dirty="0" err="1"/>
              <a:t>Analysis_of_IMEI_Vehicle_Mappings</a:t>
            </a:r>
            <a:r>
              <a:rPr lang="en-GB" sz="2400" dirty="0"/>
              <a:t> Part 2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DB376-977C-1A0E-0210-34003156D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366"/>
            <a:ext cx="10515600" cy="3417855"/>
          </a:xfrm>
        </p:spPr>
      </p:pic>
    </p:spTree>
    <p:extLst>
      <p:ext uri="{BB962C8B-B14F-4D97-AF65-F5344CB8AC3E}">
        <p14:creationId xmlns:p14="http://schemas.microsoft.com/office/powerpoint/2010/main" val="3558453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8E37-38DC-2685-279F-E4603671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4.0 </a:t>
            </a:r>
            <a:r>
              <a:rPr lang="en-GB" sz="2400" dirty="0" err="1"/>
              <a:t>NonOverlapVehicles_Ts_Supplier</a:t>
            </a:r>
            <a:r>
              <a:rPr lang="en-GB" sz="2400" dirty="0"/>
              <a:t>(From 2.0 </a:t>
            </a:r>
            <a:r>
              <a:rPr lang="en-GB" sz="2400" dirty="0" err="1"/>
              <a:t>Timesheet_Vehicles_Match_Vs_NonMatch</a:t>
            </a:r>
            <a:r>
              <a:rPr lang="en-GB" sz="2400" dirty="0"/>
              <a:t>)</a:t>
            </a:r>
            <a:endParaRPr lang="en-ZA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B4BC87-9406-211C-4CF5-5B5EA16D3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372" y="1690688"/>
            <a:ext cx="7856391" cy="4703763"/>
          </a:xfrm>
        </p:spPr>
      </p:pic>
    </p:spTree>
    <p:extLst>
      <p:ext uri="{BB962C8B-B14F-4D97-AF65-F5344CB8AC3E}">
        <p14:creationId xmlns:p14="http://schemas.microsoft.com/office/powerpoint/2010/main" val="1040766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DA09-A49E-7CDF-D669-2F53B7EF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5.0 Recon Timesheets and Timesheet Days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AC0AD-68A7-FCE5-79AE-5DCFA780F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0400"/>
            <a:ext cx="10515600" cy="3542455"/>
          </a:xfrm>
        </p:spPr>
      </p:pic>
    </p:spTree>
    <p:extLst>
      <p:ext uri="{BB962C8B-B14F-4D97-AF65-F5344CB8AC3E}">
        <p14:creationId xmlns:p14="http://schemas.microsoft.com/office/powerpoint/2010/main" val="316358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B117-256D-D94F-A911-6DB1652B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7390"/>
          </a:xfrm>
        </p:spPr>
        <p:txBody>
          <a:bodyPr>
            <a:normAutofit fontScale="90000"/>
          </a:bodyPr>
          <a:lstStyle/>
          <a:p>
            <a:r>
              <a:rPr lang="en-GB" dirty="0"/>
              <a:t>6a </a:t>
            </a:r>
            <a:r>
              <a:rPr lang="en-GB" dirty="0" err="1"/>
              <a:t>REDTOP_Hours_Vs_Days_Recon</a:t>
            </a:r>
            <a:r>
              <a:rPr lang="en-GB" dirty="0"/>
              <a:t> – Part 1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7A1D4-7842-C3D2-49D9-DF1C97B0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941" y="1408235"/>
            <a:ext cx="8874317" cy="4351338"/>
          </a:xfrm>
        </p:spPr>
      </p:pic>
    </p:spTree>
    <p:extLst>
      <p:ext uri="{BB962C8B-B14F-4D97-AF65-F5344CB8AC3E}">
        <p14:creationId xmlns:p14="http://schemas.microsoft.com/office/powerpoint/2010/main" val="2646273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B2A04D-D439-631E-8AE9-E850EDC3C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6915"/>
            <a:ext cx="10515600" cy="403328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8FC70A-F4AA-8AFA-85AA-3CA0BA8A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425"/>
          </a:xfrm>
        </p:spPr>
        <p:txBody>
          <a:bodyPr>
            <a:normAutofit/>
          </a:bodyPr>
          <a:lstStyle/>
          <a:p>
            <a:r>
              <a:rPr lang="en-GB" dirty="0"/>
              <a:t>6a </a:t>
            </a:r>
            <a:r>
              <a:rPr lang="en-GB" dirty="0" err="1"/>
              <a:t>REDTOP_Hours_Vs_Days_Recon</a:t>
            </a:r>
            <a:r>
              <a:rPr lang="en-GB" dirty="0"/>
              <a:t> – Part 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16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2A9B-ED4F-885F-B6CE-5A9AB566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B105A-1845-0640-BD47-E91532AE2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26" y="365124"/>
            <a:ext cx="4148613" cy="59289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93DD7-6DF5-364E-7782-CE54D0D28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00" y="685562"/>
            <a:ext cx="3387320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40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3967-9565-B41E-7661-1A13D3BBC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GB" dirty="0"/>
              <a:t>6b. </a:t>
            </a:r>
            <a:r>
              <a:rPr lang="en-GB" dirty="0" err="1"/>
              <a:t>Quartz_Hours_Vs_Days_Recon</a:t>
            </a:r>
            <a:r>
              <a:rPr lang="en-GB" dirty="0"/>
              <a:t> Part 1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72DE5-A2A1-6D16-E685-21B6655DA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659" y="1509713"/>
            <a:ext cx="9013822" cy="4351338"/>
          </a:xfrm>
        </p:spPr>
      </p:pic>
    </p:spTree>
    <p:extLst>
      <p:ext uri="{BB962C8B-B14F-4D97-AF65-F5344CB8AC3E}">
        <p14:creationId xmlns:p14="http://schemas.microsoft.com/office/powerpoint/2010/main" val="3836662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8E0B9-07A3-FB75-55CB-A4FAB0EB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0507B3-D737-63BA-E12B-5139034FD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732" y="1588232"/>
            <a:ext cx="8808919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6D27A7-7338-53D0-B0FD-78E6A7B0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860"/>
          </a:xfrm>
        </p:spPr>
        <p:txBody>
          <a:bodyPr>
            <a:normAutofit fontScale="90000"/>
          </a:bodyPr>
          <a:lstStyle/>
          <a:p>
            <a:r>
              <a:rPr lang="en-GB" dirty="0"/>
              <a:t>6b. </a:t>
            </a:r>
            <a:r>
              <a:rPr lang="en-GB" dirty="0" err="1"/>
              <a:t>Quartz_Hours_Vs_Days_Recon</a:t>
            </a:r>
            <a:r>
              <a:rPr lang="en-GB" dirty="0"/>
              <a:t> Part2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3671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B009-3092-BC5B-AA21-81C0699A6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CD3F-4CBB-956A-B02E-1BB4F8C1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97E0-6828-F543-5C64-84C3BBAAC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6577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3F67F-E250-2E4D-1A7C-46B17D37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3E9E-2252-FBAB-40C8-E1C3F373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9949A-C07B-5200-B326-4A81F5D4A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0384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076A7-D078-F538-B201-53A7EAE8A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06AC-6BDD-A98E-0DCF-9DBDE0E1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527B8-4BFA-BC54-07F4-040B4DCD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69109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58FA-2388-71D2-3B4E-1D55EE5A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C99B-D411-F1B2-CC24-3B5F843A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B77D-6CDD-E1E1-A9D1-298CA418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8551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10664-028C-4DE0-67CE-97B64B4DD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282B-2D18-6CE8-EEA5-686C0DB8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56D59-7F4C-DD29-C6BC-A96C9C710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76926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5084E-80CE-1D41-6184-5E9884DF3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79D5-E4BA-ECBD-3920-33A2E4BA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92DF3-455F-EC75-B2A6-990520A5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31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7222-F61B-6F34-B6C2-1B5C1B33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045"/>
            <a:ext cx="10515600" cy="468593"/>
          </a:xfrm>
        </p:spPr>
        <p:txBody>
          <a:bodyPr>
            <a:normAutofit fontScale="90000"/>
          </a:bodyPr>
          <a:lstStyle/>
          <a:p>
            <a:pPr algn="ctr"/>
            <a:r>
              <a:rPr lang="en-ZA" sz="2000" dirty="0"/>
              <a:t>Exploratory Analysis of Redtop Vehicles and Timesheets </a:t>
            </a:r>
            <a:br>
              <a:rPr lang="en-ZA" sz="2000" dirty="0"/>
            </a:br>
            <a:r>
              <a:rPr lang="en-ZA" sz="2000" dirty="0"/>
              <a:t>(Related to </a:t>
            </a:r>
            <a:r>
              <a:rPr lang="en-ZA" sz="2000" dirty="0" err="1"/>
              <a:t>sql</a:t>
            </a:r>
            <a:r>
              <a:rPr lang="en-ZA" sz="2000" dirty="0"/>
              <a:t> – Initial exploratory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1F41A-2CAF-04F7-E229-29F0D3C04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8" y="933861"/>
            <a:ext cx="10515600" cy="276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ZA" sz="1400" dirty="0"/>
              <a:t>Initial analysis of vehicle Counts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F6A8F-1D73-D732-819D-FA5C334C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60" y="1328444"/>
            <a:ext cx="917879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5F99-5337-BED2-26CD-B7587BD3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186222"/>
            <a:ext cx="4687957" cy="330614"/>
          </a:xfrm>
        </p:spPr>
        <p:txBody>
          <a:bodyPr>
            <a:noAutofit/>
          </a:bodyPr>
          <a:lstStyle/>
          <a:p>
            <a:r>
              <a:rPr lang="en-ZA" sz="2400" dirty="0"/>
              <a:t>Code to Do the Overlaps And Table – Only 15 Vehicles can be found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24400-2778-16B4-6F56-924B81085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65" y="695738"/>
            <a:ext cx="7382905" cy="2029108"/>
          </a:xfr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E6046-3930-309B-B3B7-BFBD75A3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56" y="3490219"/>
            <a:ext cx="8735644" cy="2997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608C3-77D1-EB8A-1600-8906F6916E85}"/>
              </a:ext>
            </a:extLst>
          </p:cNvPr>
          <p:cNvSpPr txBox="1"/>
          <p:nvPr/>
        </p:nvSpPr>
        <p:spPr>
          <a:xfrm>
            <a:off x="1421296" y="3120887"/>
            <a:ext cx="90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Redtop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AA953-6C43-7E58-7B36-CC110547381C}"/>
              </a:ext>
            </a:extLst>
          </p:cNvPr>
          <p:cNvSpPr txBox="1"/>
          <p:nvPr/>
        </p:nvSpPr>
        <p:spPr>
          <a:xfrm>
            <a:off x="6334539" y="3124200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TIMESHEETS</a:t>
            </a:r>
          </a:p>
        </p:txBody>
      </p:sp>
    </p:spTree>
    <p:extLst>
      <p:ext uri="{BB962C8B-B14F-4D97-AF65-F5344CB8AC3E}">
        <p14:creationId xmlns:p14="http://schemas.microsoft.com/office/powerpoint/2010/main" val="285616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717F-8888-8693-BA41-606B4704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66"/>
            <a:ext cx="10515600" cy="449882"/>
          </a:xfrm>
        </p:spPr>
        <p:txBody>
          <a:bodyPr>
            <a:normAutofit/>
          </a:bodyPr>
          <a:lstStyle/>
          <a:p>
            <a:r>
              <a:rPr lang="en-ZA" sz="2400" dirty="0"/>
              <a:t>Further Analysis to get the discrepancies for the timesheet perspective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388BE-6E54-3123-A332-8ADF16C0B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12" y="836902"/>
            <a:ext cx="4782217" cy="26862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133A-A630-DA2F-E48C-B66E91E4A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23" y="836902"/>
            <a:ext cx="2113880" cy="3086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FFBC76-A041-131A-14FE-115CC12F4427}"/>
              </a:ext>
            </a:extLst>
          </p:cNvPr>
          <p:cNvSpPr txBox="1"/>
          <p:nvPr/>
        </p:nvSpPr>
        <p:spPr>
          <a:xfrm>
            <a:off x="8484509" y="1579850"/>
            <a:ext cx="2653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NEED TO GET THE MISSING VALUES HERE </a:t>
            </a:r>
          </a:p>
          <a:p>
            <a:r>
              <a:rPr lang="en-ZA" dirty="0">
                <a:solidFill>
                  <a:srgbClr val="FF0000"/>
                </a:solidFill>
              </a:rPr>
              <a:t>IE THESE CODES MUST BE TRACKED TO REDTOP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2F11-ABB2-078E-AEDB-E39356A57547}"/>
              </a:ext>
            </a:extLst>
          </p:cNvPr>
          <p:cNvSpPr txBox="1"/>
          <p:nvPr/>
        </p:nvSpPr>
        <p:spPr>
          <a:xfrm>
            <a:off x="337705" y="3726331"/>
            <a:ext cx="461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SQL CHECKS AND BALANCES ON VEHICLES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16E25-7C28-2492-D2B7-62578C667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05" y="4298865"/>
            <a:ext cx="7440063" cy="23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45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23616</TotalTime>
  <Words>903</Words>
  <Application>Microsoft Office PowerPoint</Application>
  <PresentationFormat>Widescreen</PresentationFormat>
  <Paragraphs>89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Analysis of Redtop Vehicles and Timesheets  (Related to sql – Initial exploratory analysis)</vt:lpstr>
      <vt:lpstr>Code to Do the Overlaps And Table – Only 15 Vehicles can be found   </vt:lpstr>
      <vt:lpstr>Further Analysis to get the discrepancies for the timesheet perspective </vt:lpstr>
      <vt:lpstr>Timesheets Now Based on Redtop </vt:lpstr>
      <vt:lpstr>Retrieving the TS for the Identifiable Vehicles (Redtop and TS ) </vt:lpstr>
      <vt:lpstr>Table of the 28 Timesheets that we can find in the overlap </vt:lpstr>
      <vt:lpstr>We now do the opposite , Make a table of other Invoices </vt:lpstr>
      <vt:lpstr>The Actual Unidentifiable Invoices (Code) </vt:lpstr>
      <vt:lpstr>The Table Of Unidentified invoices </vt:lpstr>
      <vt:lpstr>We now do the same thing for Timesheet days – Identied days </vt:lpstr>
      <vt:lpstr>Timesheet has many lines so see each day of the invoice </vt:lpstr>
      <vt:lpstr>For The Sake of Reconciling we join these  2 tables – for the identifiable Redtop we check to see if the join makes sense ..we get 682 lines   </vt:lpstr>
      <vt:lpstr>Sample of the Joined Table –Ts with Ts_Days – see TS repeated every day </vt:lpstr>
      <vt:lpstr>Query to Compare Hours on Ts Versus Days</vt:lpstr>
      <vt:lpstr>Table of Results for the Comparing Days to TS </vt:lpstr>
      <vt:lpstr>Compute the Unreconciled Invoices </vt:lpstr>
      <vt:lpstr>Now Get the Reconciled Invoices where differences are zxero </vt:lpstr>
      <vt:lpstr>Query for Hours in Redtop For R8 Month 7  All Timesheets </vt:lpstr>
      <vt:lpstr>This was the Hours For R8 I RedTop </vt:lpstr>
      <vt:lpstr>There are 3 Timesheets Associated with R8 in July (759,760,928) ,see next 3 pages </vt:lpstr>
      <vt:lpstr>On Looking Closely ..Day By Day between the Total RedTop and the Timesheet Days for R8 , looking at each contract , on most days 928 comes very close , also the days line up More Exactly Except for 0 Readings  An error anylaysis need to be done using a join  928 alone is shown below.. Lets jus </vt:lpstr>
      <vt:lpstr>Redtop To Match Dashboard with Quartz</vt:lpstr>
      <vt:lpstr>Strange Event </vt:lpstr>
      <vt:lpstr>Investigate_por_Master_Detail</vt:lpstr>
      <vt:lpstr>Latest DB – Having Session Update Timeouts- 5:10pm </vt:lpstr>
      <vt:lpstr>P2: Purchase Order Recons </vt:lpstr>
      <vt:lpstr>P3: Purchase Order Recons </vt:lpstr>
      <vt:lpstr>P4: Multiple Line Orders </vt:lpstr>
      <vt:lpstr>P5- Joining Multiple Line Orders , Ambiguity </vt:lpstr>
      <vt:lpstr>Vehicle- Non Overlapping – TS-Telematics</vt:lpstr>
      <vt:lpstr>Timesheet_Vehicles_Match_Vs_NonMatch</vt:lpstr>
      <vt:lpstr>P1- REDTOP_Hours_Vs_Days_Recon </vt:lpstr>
      <vt:lpstr>P2- REDTOP_Hours_Vs_Days_Recon</vt:lpstr>
      <vt:lpstr>P1-Quartz_Hours_Vs_Days_Recon </vt:lpstr>
      <vt:lpstr>P2-Quartz_Hours_Vs_Days_Recon </vt:lpstr>
      <vt:lpstr>Tables Provided at a point in time </vt:lpstr>
      <vt:lpstr>Snowflake Warnings</vt:lpstr>
      <vt:lpstr>https://docs.snowflake.com/en/release-notes/bcr-bundles/2024_08/bcr-1801</vt:lpstr>
      <vt:lpstr>PowerPoint Presentation</vt:lpstr>
      <vt:lpstr>Images of Dashboards </vt:lpstr>
      <vt:lpstr>1.0 PurchaseOrder_Recons (From 1.0 Purchase Order Recons) – Page 1</vt:lpstr>
      <vt:lpstr>1.0 PurchaseOrder_Recons (From 1.0 Purchase Order Recons) – Page 2 –single Order Analysis continued</vt:lpstr>
      <vt:lpstr>1.0 PurchaseOrder_Recons (From 1.0 Purchase Order Recons) – Page 3 –single Order Analysis continued</vt:lpstr>
      <vt:lpstr>1.0 PurchaseOrder_Recons (From 1.0 Purchase Order Recons) – Page 4 –Multiple Order Analysis continued</vt:lpstr>
      <vt:lpstr>1.0 PurchaseOrder_Recons (From 1.0 Purchase Order Recons) – Page 5 –Multiple Order Vs Timesheet</vt:lpstr>
      <vt:lpstr>Tables and Graphs for : 1.0 PurchaseOrder_Recons (From 1.0 Purchase Order Recons) </vt:lpstr>
      <vt:lpstr>2.0 Timesheet_Vehicles_Match_Vs_NonMatch</vt:lpstr>
      <vt:lpstr>3.0 Analysis_of_IMEI_Vehicle_Mappings Part 1 </vt:lpstr>
      <vt:lpstr>3.0 Analysis_of_IMEI_Vehicle_Mappings Part 2</vt:lpstr>
      <vt:lpstr>4.0 NonOverlapVehicles_Ts_Supplier(From 2.0 Timesheet_Vehicles_Match_Vs_NonMatch)</vt:lpstr>
      <vt:lpstr>5.0 Recon Timesheets and Timesheet Days</vt:lpstr>
      <vt:lpstr>6a REDTOP_Hours_Vs_Days_Recon – Part 1</vt:lpstr>
      <vt:lpstr>6a REDTOP_Hours_Vs_Days_Recon – Part 2</vt:lpstr>
      <vt:lpstr>6b. Quartz_Hours_Vs_Days_Recon Part 1</vt:lpstr>
      <vt:lpstr>6b. Quartz_Hours_Vs_Days_Recon Part2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 Bortz</dc:creator>
  <cp:lastModifiedBy>Graham Bortz</cp:lastModifiedBy>
  <cp:revision>35</cp:revision>
  <dcterms:created xsi:type="dcterms:W3CDTF">2024-12-04T12:18:14Z</dcterms:created>
  <dcterms:modified xsi:type="dcterms:W3CDTF">2025-01-29T15:48:48Z</dcterms:modified>
</cp:coreProperties>
</file>